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 Slab"/>
      <p:regular r:id="rId40"/>
      <p:bold r:id="rId41"/>
    </p:embeddedFont>
    <p:embeddedFont>
      <p:font typeface="Architects Daughter"/>
      <p:regular r:id="rId42"/>
    </p:embeddedFont>
    <p:embeddedFont>
      <p:font typeface="Lora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CBC94B-C40F-457D-BFC6-E1AD24C2C139}">
  <a:tblStyle styleId="{B0CBC94B-C40F-457D-BFC6-E1AD24C2C1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regular.fntdata"/><Relationship Id="rId20" Type="http://schemas.openxmlformats.org/officeDocument/2006/relationships/slide" Target="slides/slide14.xml"/><Relationship Id="rId42" Type="http://schemas.openxmlformats.org/officeDocument/2006/relationships/font" Target="fonts/ArchitectsDaughter-regular.fntdata"/><Relationship Id="rId41" Type="http://schemas.openxmlformats.org/officeDocument/2006/relationships/font" Target="fonts/RobotoSlab-bold.fntdata"/><Relationship Id="rId22" Type="http://schemas.openxmlformats.org/officeDocument/2006/relationships/slide" Target="slides/slide16.xml"/><Relationship Id="rId44" Type="http://schemas.openxmlformats.org/officeDocument/2006/relationships/font" Target="fonts/Lora-bold.fntdata"/><Relationship Id="rId21" Type="http://schemas.openxmlformats.org/officeDocument/2006/relationships/slide" Target="slides/slide15.xml"/><Relationship Id="rId43" Type="http://schemas.openxmlformats.org/officeDocument/2006/relationships/font" Target="fonts/Lora-regular.fntdata"/><Relationship Id="rId24" Type="http://schemas.openxmlformats.org/officeDocument/2006/relationships/slide" Target="slides/slide18.xml"/><Relationship Id="rId46" Type="http://schemas.openxmlformats.org/officeDocument/2006/relationships/font" Target="fonts/Lora-boldItalic.fntdata"/><Relationship Id="rId23" Type="http://schemas.openxmlformats.org/officeDocument/2006/relationships/slide" Target="slides/slide17.xml"/><Relationship Id="rId45" Type="http://schemas.openxmlformats.org/officeDocument/2006/relationships/font" Target="fonts/Lor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racle.com/java/technologies/javase/codeconventions-namingconventions.html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plit.com/@AadilaAliSabry/Random-Number#Main.java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plit.com/@AadilaAliSabry/Round-to-Two-Decimal-Places#Main.java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java/java_operators.asp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plit.com/@AadilaAliSabry/The-Handy-Dandy-Food-Server#Food%20Server.txt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plit.com/@AadilaAliSabry/Working-with-if-Statements#Main.java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athsisfun.com/prime-factorization.html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0ba9d789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0ba9d789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0ba9d7892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0ba9d7892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https://www.oracle.com/java/technologies/javase/codeconventions-namingconventions.html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91e3af5d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91e3af5d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1c29ab2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1c29ab2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https://replit.com/@AadilaAliSabry/Random-Number#Main.java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1e3af5d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1e3af5d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https://replit.com/@AadilaAliSabry/Round-to-Two-Decimal-Places#Main.java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91e3af5d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91e3af5d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0ba9d7892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0ba9d7892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91e3af5d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91e3af5d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https://www.w3schools.com/java/java_operators.asp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91e3af5d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91e3af5d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91e3af5d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91e3af5d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91e3af5d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91e3af5d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91e3af5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91e3af5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91e3af5d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91e3af5d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91e3af5d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91e3af5d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91e3af5d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91e3af5d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91e3af5d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91e3af5d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0ba9d7892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0ba9d7892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https://replit.com/@AadilaAliSabry/The-Handy-Dandy-Food-Server#Food%20Server.txt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91e3af5d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91e3af5d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91e3af5d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91e3af5d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91e3af5d9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91e3af5d9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91e3af5d9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91e3af5d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91e3af5d9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91e3af5d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https://replit.com/@AadilaAliSabry/Working-with-if-Statements#Main.java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91e3af5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91e3af5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1e3af5d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1e3af5d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91e3af5d9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91e3af5d9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91e3af5d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91e3af5d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91e3af5d9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91e3af5d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https://www.mathsisfun.com/prime-factorization.html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91e3af5d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91e3af5d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91e3af5d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91e3af5d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91e3af5d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91e3af5d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91e3af5d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91e3af5d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91e3af5d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91e3af5d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91e3af5d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91e3af5d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5" y="1002000"/>
            <a:ext cx="4079100" cy="40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-374092" y="515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Java Workshop 3</a:t>
            </a:r>
            <a:endParaRPr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-374100" y="2453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51ABE"/>
                </a:solidFill>
                <a:latin typeface="Lora"/>
                <a:ea typeface="Lora"/>
                <a:cs typeface="Lora"/>
                <a:sym typeface="Lora"/>
              </a:rPr>
              <a:t>Aadila Ali Sabry</a:t>
            </a:r>
            <a:endParaRPr sz="2000">
              <a:solidFill>
                <a:srgbClr val="951ABE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265500" y="1842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Naming Conventions</a:t>
            </a:r>
            <a:endParaRPr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4939500" y="571800"/>
            <a:ext cx="3837000" cy="3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51ABE"/>
                </a:solidFill>
                <a:latin typeface="Lora"/>
                <a:ea typeface="Lora"/>
                <a:cs typeface="Lora"/>
                <a:sym typeface="Lora"/>
              </a:rPr>
              <a:t>camelCase</a:t>
            </a:r>
            <a:endParaRPr sz="2000">
              <a:solidFill>
                <a:srgbClr val="951ABE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51ABE"/>
                </a:solidFill>
                <a:latin typeface="Roboto Slab"/>
                <a:ea typeface="Roboto Slab"/>
                <a:cs typeface="Roboto Slab"/>
                <a:sym typeface="Roboto Slab"/>
              </a:rPr>
              <a:t>FOR METHODS AND VARIABLES</a:t>
            </a:r>
            <a:endParaRPr sz="1400">
              <a:solidFill>
                <a:srgbClr val="951ABE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51ABE"/>
                </a:solidFill>
                <a:latin typeface="Lora"/>
                <a:ea typeface="Lora"/>
                <a:cs typeface="Lora"/>
                <a:sym typeface="Lora"/>
              </a:rPr>
              <a:t>PascalCase</a:t>
            </a:r>
            <a:endParaRPr sz="2000">
              <a:solidFill>
                <a:srgbClr val="951ABE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51ABE"/>
                </a:solidFill>
                <a:latin typeface="Roboto Slab"/>
                <a:ea typeface="Roboto Slab"/>
                <a:cs typeface="Roboto Slab"/>
                <a:sym typeface="Roboto Slab"/>
              </a:rPr>
              <a:t>FOR CLASSES AND INTERFACES</a:t>
            </a:r>
            <a:endParaRPr sz="1400">
              <a:solidFill>
                <a:srgbClr val="951ABE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51ABE"/>
                </a:solidFill>
                <a:latin typeface="Lora"/>
                <a:ea typeface="Lora"/>
                <a:cs typeface="Lora"/>
                <a:sym typeface="Lora"/>
              </a:rPr>
              <a:t>CONST_VAR</a:t>
            </a:r>
            <a:endParaRPr sz="2000">
              <a:solidFill>
                <a:srgbClr val="951ABE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951ABE"/>
                </a:solidFill>
                <a:latin typeface="Roboto Slab"/>
                <a:ea typeface="Roboto Slab"/>
                <a:cs typeface="Roboto Slab"/>
                <a:sym typeface="Roboto Slab"/>
              </a:rPr>
              <a:t>FOR CONSTANT VARIABLES</a:t>
            </a:r>
            <a:endParaRPr sz="2000">
              <a:solidFill>
                <a:srgbClr val="951ABE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idx="4294967295" type="title"/>
          </p:nvPr>
        </p:nvSpPr>
        <p:spPr>
          <a:xfrm>
            <a:off x="741450" y="518775"/>
            <a:ext cx="24522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Math Class Methods</a:t>
            </a:r>
            <a:endParaRPr sz="3100"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42468" l="6418" r="46453" t="11579"/>
          <a:stretch/>
        </p:blipFill>
        <p:spPr>
          <a:xfrm>
            <a:off x="3700250" y="518776"/>
            <a:ext cx="4790376" cy="262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12281" l="6418" r="46453" t="65881"/>
          <a:stretch/>
        </p:blipFill>
        <p:spPr>
          <a:xfrm>
            <a:off x="3700250" y="3376251"/>
            <a:ext cx="4790376" cy="1248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174240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600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Random Number Generator</a:t>
            </a:r>
            <a:endParaRPr sz="7600"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174240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600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Round to Two Decimal Places</a:t>
            </a:r>
            <a:endParaRPr sz="7600"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1487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Break Time</a:t>
            </a:r>
            <a:endParaRPr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280750" y="18306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Comparison Operators</a:t>
            </a:r>
            <a:endParaRPr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6" name="Google Shape;146;p27"/>
          <p:cNvSpPr txBox="1"/>
          <p:nvPr>
            <p:ph idx="2" type="body"/>
          </p:nvPr>
        </p:nvSpPr>
        <p:spPr>
          <a:xfrm>
            <a:off x="4939500" y="613950"/>
            <a:ext cx="3837000" cy="27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CC644"/>
              </a:buClr>
              <a:buSzPts val="1800"/>
              <a:buFont typeface="Lora"/>
              <a:buChar char="●"/>
            </a:pPr>
            <a:r>
              <a:rPr lang="en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What if:</a:t>
            </a:r>
            <a:endParaRPr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CC644"/>
              </a:buClr>
              <a:buSzPts val="1400"/>
              <a:buFont typeface="Lora"/>
              <a:buChar char="○"/>
            </a:pPr>
            <a:r>
              <a:rPr lang="en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I want to check whether you’re AT LEAST 18 before I let you vote?</a:t>
            </a:r>
            <a:endParaRPr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CC644"/>
              </a:buClr>
              <a:buSzPts val="1400"/>
              <a:buFont typeface="Lora"/>
              <a:buChar char="○"/>
            </a:pPr>
            <a:r>
              <a:rPr lang="en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I want to see whether you’re eligible for a prize as the hundredth person to walk through my store?</a:t>
            </a:r>
            <a:endParaRPr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CC644"/>
              </a:buClr>
              <a:buSzPts val="1400"/>
              <a:buFont typeface="Lora"/>
              <a:buChar char="○"/>
            </a:pPr>
            <a:r>
              <a:rPr lang="en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I want to make sure my denominator does NOT EQUAL 0 before trying to divide by it</a:t>
            </a:r>
            <a:endParaRPr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7" name="Google Shape;147;p27"/>
          <p:cNvSpPr txBox="1"/>
          <p:nvPr>
            <p:ph idx="2" type="body"/>
          </p:nvPr>
        </p:nvSpPr>
        <p:spPr>
          <a:xfrm>
            <a:off x="4939500" y="3400050"/>
            <a:ext cx="3837000" cy="11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boolean canVote = (age &gt;= 18);</a:t>
            </a:r>
            <a:endParaRPr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boolean isHundredth = (customers == 100);</a:t>
            </a:r>
            <a:endParaRPr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Boolean validDenom = (denom != 0)</a:t>
            </a:r>
            <a:endParaRPr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idx="4294967295" type="title"/>
          </p:nvPr>
        </p:nvSpPr>
        <p:spPr>
          <a:xfrm>
            <a:off x="741450" y="518775"/>
            <a:ext cx="4615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Comparison Operators</a:t>
            </a:r>
            <a:endParaRPr sz="3100"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aphicFrame>
        <p:nvGraphicFramePr>
          <p:cNvPr id="153" name="Google Shape;153;p28"/>
          <p:cNvGraphicFramePr/>
          <p:nvPr/>
        </p:nvGraphicFramePr>
        <p:xfrm>
          <a:off x="1064275" y="145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{B0CBC94B-C40F-457D-BFC6-E1AD24C2C139}</a:tableStyleId>
              </a:tblPr>
              <a:tblGrid>
                <a:gridCol w="3507725"/>
                <a:gridCol w="3507725"/>
              </a:tblGrid>
              <a:tr h="43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" sz="185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Operator</a:t>
                      </a:r>
                      <a:endParaRPr b="1" sz="185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76200" marB="76200" marR="762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" sz="185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Meaning</a:t>
                      </a:r>
                      <a:endParaRPr b="1" sz="185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76200" marB="76200" marR="76200" marL="76200"/>
                </a:tc>
              </a:tr>
              <a:tr h="43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65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==</a:t>
                      </a:r>
                      <a:endParaRPr sz="165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76200" marB="76200" marR="762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65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Equal to</a:t>
                      </a:r>
                      <a:endParaRPr sz="165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76200" marB="76200" marR="76200" marL="76200"/>
                </a:tc>
              </a:tr>
              <a:tr h="43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65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!=</a:t>
                      </a:r>
                      <a:endParaRPr sz="165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76200" marB="76200" marR="762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65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Not equal</a:t>
                      </a:r>
                      <a:endParaRPr sz="165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76200" marB="76200" marR="76200" marL="76200"/>
                </a:tc>
              </a:tr>
              <a:tr h="43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65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&gt;</a:t>
                      </a:r>
                      <a:endParaRPr sz="165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76200" marB="76200" marR="762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65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Greater than</a:t>
                      </a:r>
                      <a:endParaRPr sz="165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76200" marB="76200" marR="76200" marL="76200"/>
                </a:tc>
              </a:tr>
              <a:tr h="43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65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&lt;</a:t>
                      </a:r>
                      <a:endParaRPr sz="165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76200" marB="76200" marR="762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65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Less than</a:t>
                      </a:r>
                      <a:endParaRPr sz="165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76200" marB="76200" marR="76200" marL="76200"/>
                </a:tc>
              </a:tr>
              <a:tr h="43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65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&gt;=</a:t>
                      </a:r>
                      <a:endParaRPr sz="165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76200" marB="76200" marR="762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65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Greater than or equal to</a:t>
                      </a:r>
                      <a:endParaRPr sz="165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76200" marB="76200" marR="76200" marL="76200"/>
                </a:tc>
              </a:tr>
              <a:tr h="434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65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&lt;=</a:t>
                      </a:r>
                      <a:endParaRPr sz="165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76200" marB="76200" marR="76200" marL="1524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" sz="165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Less than or equal to</a:t>
                      </a:r>
                      <a:endParaRPr sz="165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76200" marB="76200" marR="76200" marL="76200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66560" l="5501" r="65045" t="11990"/>
          <a:stretch/>
        </p:blipFill>
        <p:spPr>
          <a:xfrm>
            <a:off x="697188" y="984438"/>
            <a:ext cx="7749624" cy="31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280750" y="18306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Logical Operators</a:t>
            </a:r>
            <a:endParaRPr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4" name="Google Shape;164;p30"/>
          <p:cNvSpPr txBox="1"/>
          <p:nvPr>
            <p:ph idx="2" type="body"/>
          </p:nvPr>
        </p:nvSpPr>
        <p:spPr>
          <a:xfrm>
            <a:off x="4939500" y="613950"/>
            <a:ext cx="3837000" cy="27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CC644"/>
              </a:buClr>
              <a:buSzPts val="1800"/>
              <a:buFont typeface="Lora"/>
              <a:buChar char="●"/>
            </a:pPr>
            <a:r>
              <a:rPr lang="en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What if:</a:t>
            </a:r>
            <a:endParaRPr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CC644"/>
              </a:buClr>
              <a:buSzPts val="1400"/>
              <a:buFont typeface="Lora"/>
              <a:buChar char="○"/>
            </a:pPr>
            <a:r>
              <a:rPr lang="en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I want to check whether you’re at least 18 AND that you are a permanent citizen before I let you vote?</a:t>
            </a:r>
            <a:endParaRPr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CC644"/>
              </a:buClr>
              <a:buSzPts val="1400"/>
              <a:buFont typeface="Lora"/>
              <a:buChar char="○"/>
            </a:pPr>
            <a:r>
              <a:rPr lang="en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I want your parent’s permission for a field trip OR to know that you are 18</a:t>
            </a:r>
            <a:endParaRPr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7CC644"/>
              </a:buClr>
              <a:buSzPts val="1400"/>
              <a:buFont typeface="Lora"/>
              <a:buChar char="○"/>
            </a:pPr>
            <a:r>
              <a:rPr lang="en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I want to make sure you do NOT have COVID before I let you enter my house?</a:t>
            </a:r>
            <a:endParaRPr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939500" y="3400050"/>
            <a:ext cx="3837000" cy="11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boolean canVote = (age &gt;= 18 &amp;&amp; isCitizen);</a:t>
            </a:r>
            <a:endParaRPr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boolean canTravel  = (hasPermission || age &gt;= 18);</a:t>
            </a:r>
            <a:endParaRPr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boolean canInviteInside = (!isSick);</a:t>
            </a:r>
            <a:endParaRPr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idx="4294967295" type="title"/>
          </p:nvPr>
        </p:nvSpPr>
        <p:spPr>
          <a:xfrm>
            <a:off x="2549400" y="822900"/>
            <a:ext cx="4045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Logical Operators</a:t>
            </a:r>
            <a:endParaRPr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aphicFrame>
        <p:nvGraphicFramePr>
          <p:cNvPr id="171" name="Google Shape;171;p31"/>
          <p:cNvGraphicFramePr/>
          <p:nvPr/>
        </p:nvGraphicFramePr>
        <p:xfrm>
          <a:off x="925775" y="188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{B0CBC94B-C40F-457D-BFC6-E1AD24C2C139}</a:tableStyleId>
              </a:tblPr>
              <a:tblGrid>
                <a:gridCol w="3646225"/>
                <a:gridCol w="3646225"/>
              </a:tblGrid>
              <a:tr h="6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Operator</a:t>
                      </a:r>
                      <a:endParaRPr b="1"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Meaning</a:t>
                      </a:r>
                      <a:endParaRPr b="1"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</a:tr>
              <a:tr h="6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&amp;&amp;</a:t>
                      </a:r>
                      <a:endParaRPr sz="17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Logical AND</a:t>
                      </a:r>
                      <a:endParaRPr sz="17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</a:tr>
              <a:tr h="6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||</a:t>
                      </a:r>
                      <a:endParaRPr sz="17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Logical OR</a:t>
                      </a:r>
                      <a:endParaRPr sz="17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</a:tr>
              <a:tr h="60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!</a:t>
                      </a:r>
                      <a:endParaRPr sz="17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Logical NOT</a:t>
                      </a:r>
                      <a:endParaRPr sz="17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62852" l="5547" r="64645" t="11128"/>
          <a:stretch/>
        </p:blipFill>
        <p:spPr>
          <a:xfrm>
            <a:off x="818012" y="728475"/>
            <a:ext cx="7507973" cy="368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 rotWithShape="1">
          <a:blip r:embed="rId3">
            <a:alphaModFix/>
          </a:blip>
          <a:srcRect b="66468" l="5675" r="64947" t="11573"/>
          <a:stretch/>
        </p:blipFill>
        <p:spPr>
          <a:xfrm>
            <a:off x="960112" y="1053125"/>
            <a:ext cx="7223774" cy="303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" name="Google Shape;181;p33"/>
          <p:cNvGraphicFramePr/>
          <p:nvPr/>
        </p:nvGraphicFramePr>
        <p:xfrm>
          <a:off x="857100" y="143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{B0CBC94B-C40F-457D-BFC6-E1AD24C2C139}</a:tableStyleId>
              </a:tblPr>
              <a:tblGrid>
                <a:gridCol w="2476600"/>
                <a:gridCol w="2476600"/>
                <a:gridCol w="2476600"/>
              </a:tblGrid>
              <a:tr h="60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 &amp;&amp; B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</a:tr>
              <a:tr h="60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True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True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0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True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False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0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False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True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0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False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False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2" name="Google Shape;182;p33"/>
          <p:cNvSpPr txBox="1"/>
          <p:nvPr>
            <p:ph idx="4294967295" type="title"/>
          </p:nvPr>
        </p:nvSpPr>
        <p:spPr>
          <a:xfrm>
            <a:off x="2549400" y="594300"/>
            <a:ext cx="4045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Truth Table - AND</a:t>
            </a:r>
            <a:endParaRPr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5810300" y="2038375"/>
            <a:ext cx="247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True</a:t>
            </a:r>
            <a:endParaRPr sz="2000"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5810300" y="2640700"/>
            <a:ext cx="247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False</a:t>
            </a:r>
            <a:endParaRPr sz="2000"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5" name="Google Shape;185;p33"/>
          <p:cNvSpPr txBox="1"/>
          <p:nvPr/>
        </p:nvSpPr>
        <p:spPr>
          <a:xfrm>
            <a:off x="5810300" y="3243025"/>
            <a:ext cx="247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False</a:t>
            </a:r>
            <a:endParaRPr sz="2000"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5810300" y="3845350"/>
            <a:ext cx="247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False</a:t>
            </a:r>
            <a:endParaRPr sz="2000"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Google Shape;191;p34"/>
          <p:cNvGraphicFramePr/>
          <p:nvPr/>
        </p:nvGraphicFramePr>
        <p:xfrm>
          <a:off x="857100" y="143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{B0CBC94B-C40F-457D-BFC6-E1AD24C2C139}</a:tableStyleId>
              </a:tblPr>
              <a:tblGrid>
                <a:gridCol w="2476600"/>
                <a:gridCol w="2476600"/>
                <a:gridCol w="2476600"/>
              </a:tblGrid>
              <a:tr h="60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 || B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</a:tr>
              <a:tr h="60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True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True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0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True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False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0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False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True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0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False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False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2" name="Google Shape;192;p34"/>
          <p:cNvSpPr txBox="1"/>
          <p:nvPr>
            <p:ph idx="4294967295" type="title"/>
          </p:nvPr>
        </p:nvSpPr>
        <p:spPr>
          <a:xfrm>
            <a:off x="2549400" y="594300"/>
            <a:ext cx="4045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Truth Table - OR</a:t>
            </a:r>
            <a:endParaRPr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93" name="Google Shape;193;p34"/>
          <p:cNvSpPr txBox="1"/>
          <p:nvPr/>
        </p:nvSpPr>
        <p:spPr>
          <a:xfrm>
            <a:off x="5810300" y="2038375"/>
            <a:ext cx="247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True</a:t>
            </a:r>
            <a:endParaRPr sz="2000"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5810300" y="2640700"/>
            <a:ext cx="247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True</a:t>
            </a:r>
            <a:endParaRPr sz="2000"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5810300" y="3243025"/>
            <a:ext cx="247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True</a:t>
            </a:r>
            <a:endParaRPr sz="2000"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5810300" y="3845350"/>
            <a:ext cx="247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False</a:t>
            </a:r>
            <a:endParaRPr sz="2000"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Google Shape;201;p35"/>
          <p:cNvGraphicFramePr/>
          <p:nvPr/>
        </p:nvGraphicFramePr>
        <p:xfrm>
          <a:off x="1137650" y="2089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{B0CBC94B-C40F-457D-BFC6-E1AD24C2C139}</a:tableStyleId>
              </a:tblPr>
              <a:tblGrid>
                <a:gridCol w="3434350"/>
                <a:gridCol w="3434350"/>
              </a:tblGrid>
              <a:tr h="73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!A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</a:tr>
              <a:tr h="73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True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73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rgbClr val="7CC64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False</a:t>
                      </a:r>
                      <a:endParaRPr sz="2100">
                        <a:solidFill>
                          <a:srgbClr val="7CC644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2" name="Google Shape;202;p35"/>
          <p:cNvSpPr txBox="1"/>
          <p:nvPr>
            <p:ph idx="4294967295" type="title"/>
          </p:nvPr>
        </p:nvSpPr>
        <p:spPr>
          <a:xfrm>
            <a:off x="2549300" y="1247388"/>
            <a:ext cx="40452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Truth Table - NOT</a:t>
            </a:r>
            <a:endParaRPr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4572000" y="3553282"/>
            <a:ext cx="3434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True</a:t>
            </a:r>
            <a:endParaRPr sz="2100"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4572000" y="2821230"/>
            <a:ext cx="3434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7CC644"/>
                </a:solidFill>
                <a:latin typeface="Lora"/>
                <a:ea typeface="Lora"/>
                <a:cs typeface="Lora"/>
                <a:sym typeface="Lora"/>
              </a:rPr>
              <a:t>False</a:t>
            </a:r>
            <a:endParaRPr sz="2100">
              <a:solidFill>
                <a:srgbClr val="7CC644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905100" y="1267950"/>
            <a:ext cx="7333800" cy="26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Writing Logical Statements</a:t>
            </a:r>
            <a:endParaRPr sz="7200"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634200" y="445025"/>
            <a:ext cx="78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if Statements</a:t>
            </a:r>
            <a:endParaRPr sz="2920"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634200" y="1385750"/>
            <a:ext cx="7875600" cy="31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51ABE"/>
                </a:solidFill>
                <a:latin typeface="Lora"/>
                <a:ea typeface="Lora"/>
                <a:cs typeface="Lora"/>
                <a:sym typeface="Lora"/>
              </a:rPr>
              <a:t>If (boolean expression 1) {</a:t>
            </a:r>
            <a:endParaRPr sz="1700">
              <a:solidFill>
                <a:srgbClr val="951ABE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51ABE"/>
                </a:solidFill>
                <a:latin typeface="Lora"/>
                <a:ea typeface="Lora"/>
                <a:cs typeface="Lora"/>
                <a:sym typeface="Lora"/>
              </a:rPr>
              <a:t>	statement (s) ;</a:t>
            </a:r>
            <a:endParaRPr sz="1700">
              <a:solidFill>
                <a:srgbClr val="951ABE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51ABE"/>
                </a:solidFill>
                <a:latin typeface="Lora"/>
                <a:ea typeface="Lora"/>
                <a:cs typeface="Lora"/>
                <a:sym typeface="Lora"/>
              </a:rPr>
              <a:t>} else if (boolean expression 2) {</a:t>
            </a:r>
            <a:endParaRPr sz="1700">
              <a:solidFill>
                <a:srgbClr val="951ABE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51ABE"/>
                </a:solidFill>
                <a:latin typeface="Lora"/>
                <a:ea typeface="Lora"/>
                <a:cs typeface="Lora"/>
                <a:sym typeface="Lora"/>
              </a:rPr>
              <a:t>	Different statement (s) ;</a:t>
            </a:r>
            <a:endParaRPr sz="1700">
              <a:solidFill>
                <a:srgbClr val="951ABE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51ABE"/>
                </a:solidFill>
                <a:latin typeface="Lora"/>
                <a:ea typeface="Lora"/>
                <a:cs typeface="Lora"/>
                <a:sym typeface="Lora"/>
              </a:rPr>
              <a:t>} 			….</a:t>
            </a:r>
            <a:endParaRPr sz="1700">
              <a:solidFill>
                <a:srgbClr val="951ABE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51ABE"/>
                </a:solidFill>
                <a:latin typeface="Lora"/>
                <a:ea typeface="Lora"/>
                <a:cs typeface="Lora"/>
                <a:sym typeface="Lora"/>
              </a:rPr>
              <a:t>else {</a:t>
            </a:r>
            <a:endParaRPr sz="1700">
              <a:solidFill>
                <a:srgbClr val="951ABE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51ABE"/>
                </a:solidFill>
                <a:latin typeface="Lora"/>
                <a:ea typeface="Lora"/>
                <a:cs typeface="Lora"/>
                <a:sym typeface="Lora"/>
              </a:rPr>
              <a:t>	Default statement (s) ;</a:t>
            </a:r>
            <a:endParaRPr sz="1700">
              <a:solidFill>
                <a:srgbClr val="951ABE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951ABE"/>
                </a:solidFill>
                <a:latin typeface="Lora"/>
                <a:ea typeface="Lora"/>
                <a:cs typeface="Lora"/>
                <a:sym typeface="Lora"/>
              </a:rPr>
              <a:t>}</a:t>
            </a:r>
            <a:endParaRPr sz="1700">
              <a:solidFill>
                <a:srgbClr val="951AB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6" name="Google Shape;216;p37"/>
          <p:cNvSpPr/>
          <p:nvPr/>
        </p:nvSpPr>
        <p:spPr>
          <a:xfrm rot="10800000">
            <a:off x="2011927" y="3007615"/>
            <a:ext cx="405050" cy="345650"/>
          </a:xfrm>
          <a:custGeom>
            <a:rect b="b" l="l" r="r" t="t"/>
            <a:pathLst>
              <a:path extrusionOk="0" h="13826" w="16202">
                <a:moveTo>
                  <a:pt x="719" y="7902"/>
                </a:moveTo>
                <a:cubicBezTo>
                  <a:pt x="719" y="5867"/>
                  <a:pt x="-720" y="3236"/>
                  <a:pt x="719" y="1797"/>
                </a:cubicBezTo>
                <a:cubicBezTo>
                  <a:pt x="4220" y="-1704"/>
                  <a:pt x="11870" y="738"/>
                  <a:pt x="15371" y="4239"/>
                </a:cubicBezTo>
                <a:cubicBezTo>
                  <a:pt x="17753" y="6621"/>
                  <a:pt x="14366" y="12580"/>
                  <a:pt x="11098" y="13396"/>
                </a:cubicBezTo>
                <a:cubicBezTo>
                  <a:pt x="7650" y="14257"/>
                  <a:pt x="1330" y="12677"/>
                  <a:pt x="1330" y="9123"/>
                </a:cubicBezTo>
              </a:path>
            </a:pathLst>
          </a:custGeom>
          <a:noFill/>
          <a:ln cap="flat" cmpd="sng" w="28575">
            <a:solidFill>
              <a:srgbClr val="F5821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Google Shape;217;p37"/>
          <p:cNvSpPr/>
          <p:nvPr/>
        </p:nvSpPr>
        <p:spPr>
          <a:xfrm rot="10667963">
            <a:off x="2421670" y="2839885"/>
            <a:ext cx="1541583" cy="274735"/>
          </a:xfrm>
          <a:custGeom>
            <a:rect b="b" l="l" r="r" t="t"/>
            <a:pathLst>
              <a:path extrusionOk="0" h="10989" w="61661">
                <a:moveTo>
                  <a:pt x="0" y="10989"/>
                </a:moveTo>
                <a:cubicBezTo>
                  <a:pt x="5479" y="10989"/>
                  <a:pt x="10604" y="8220"/>
                  <a:pt x="15873" y="6715"/>
                </a:cubicBezTo>
                <a:cubicBezTo>
                  <a:pt x="30705" y="2477"/>
                  <a:pt x="46235" y="0"/>
                  <a:pt x="61661" y="0"/>
                </a:cubicBezTo>
              </a:path>
            </a:pathLst>
          </a:custGeom>
          <a:noFill/>
          <a:ln cap="flat" cmpd="sng" w="28575">
            <a:solidFill>
              <a:srgbClr val="F58219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8" name="Google Shape;218;p37"/>
          <p:cNvSpPr txBox="1"/>
          <p:nvPr/>
        </p:nvSpPr>
        <p:spPr>
          <a:xfrm>
            <a:off x="3967950" y="1938925"/>
            <a:ext cx="4716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You can have any number of </a:t>
            </a:r>
            <a:r>
              <a:rPr b="1" i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else if</a:t>
            </a:r>
            <a:r>
              <a:rPr b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statements, even 0. The rules are: they must come before the else statement, and after the if statement. Every </a:t>
            </a:r>
            <a:r>
              <a:rPr b="1" i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else if</a:t>
            </a:r>
            <a:r>
              <a:rPr b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must have a boolean expression.</a:t>
            </a:r>
            <a:endParaRPr b="1" sz="1600">
              <a:solidFill>
                <a:srgbClr val="F5821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19" name="Google Shape;219;p37"/>
          <p:cNvSpPr txBox="1"/>
          <p:nvPr/>
        </p:nvSpPr>
        <p:spPr>
          <a:xfrm>
            <a:off x="3967950" y="689325"/>
            <a:ext cx="4716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Your </a:t>
            </a:r>
            <a:r>
              <a:rPr b="1" i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if</a:t>
            </a:r>
            <a:r>
              <a:rPr b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statement goes at the beginning, and you can have only one of them for one </a:t>
            </a:r>
            <a:r>
              <a:rPr b="1" i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if</a:t>
            </a:r>
            <a:r>
              <a:rPr b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block. Your if statement MUST have a boolean expression.</a:t>
            </a:r>
            <a:endParaRPr b="1" sz="1600">
              <a:solidFill>
                <a:srgbClr val="F5821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20" name="Google Shape;220;p37"/>
          <p:cNvSpPr txBox="1"/>
          <p:nvPr/>
        </p:nvSpPr>
        <p:spPr>
          <a:xfrm>
            <a:off x="3967950" y="3434825"/>
            <a:ext cx="4716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Your </a:t>
            </a:r>
            <a:r>
              <a:rPr b="1" i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else</a:t>
            </a:r>
            <a:r>
              <a:rPr b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statement goes at the end, and it is optional. You may only have one </a:t>
            </a:r>
            <a:r>
              <a:rPr b="1" i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else</a:t>
            </a:r>
            <a:r>
              <a:rPr b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statement if you have one at all, and it has no boolean expression. Put the default code, ie. the code to execute if none of the conditions hold, here.</a:t>
            </a:r>
            <a:endParaRPr b="1" sz="1600">
              <a:solidFill>
                <a:srgbClr val="F5821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21" name="Google Shape;221;p37"/>
          <p:cNvSpPr/>
          <p:nvPr/>
        </p:nvSpPr>
        <p:spPr>
          <a:xfrm rot="10800000">
            <a:off x="3159350" y="1437700"/>
            <a:ext cx="793657" cy="210652"/>
          </a:xfrm>
          <a:custGeom>
            <a:rect b="b" l="l" r="r" t="t"/>
            <a:pathLst>
              <a:path extrusionOk="0" h="5984" w="31136">
                <a:moveTo>
                  <a:pt x="31136" y="490"/>
                </a:moveTo>
                <a:cubicBezTo>
                  <a:pt x="20597" y="490"/>
                  <a:pt x="7452" y="-1468"/>
                  <a:pt x="0" y="5984"/>
                </a:cubicBezTo>
              </a:path>
            </a:pathLst>
          </a:custGeom>
          <a:noFill/>
          <a:ln cap="flat" cmpd="sng" w="28575">
            <a:solidFill>
              <a:srgbClr val="F58219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22" name="Google Shape;222;p37"/>
          <p:cNvSpPr/>
          <p:nvPr/>
        </p:nvSpPr>
        <p:spPr>
          <a:xfrm>
            <a:off x="1266800" y="3510400"/>
            <a:ext cx="2701112" cy="320525"/>
          </a:xfrm>
          <a:custGeom>
            <a:rect b="b" l="l" r="r" t="t"/>
            <a:pathLst>
              <a:path extrusionOk="0" h="12821" w="106228">
                <a:moveTo>
                  <a:pt x="0" y="0"/>
                </a:moveTo>
                <a:cubicBezTo>
                  <a:pt x="25149" y="6293"/>
                  <a:pt x="52112" y="1026"/>
                  <a:pt x="77534" y="6105"/>
                </a:cubicBezTo>
                <a:cubicBezTo>
                  <a:pt x="87167" y="8030"/>
                  <a:pt x="99282" y="5875"/>
                  <a:pt x="106228" y="12821"/>
                </a:cubicBezTo>
              </a:path>
            </a:pathLst>
          </a:custGeom>
          <a:noFill/>
          <a:ln cap="flat" cmpd="sng" w="28575">
            <a:solidFill>
              <a:srgbClr val="F58219"/>
            </a:solidFill>
            <a:prstDash val="solid"/>
            <a:round/>
            <a:headEnd len="med" w="med" type="triangle"/>
            <a:tailEnd len="med" w="med" type="none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8"/>
          <p:cNvPicPr preferRelativeResize="0"/>
          <p:nvPr/>
        </p:nvPicPr>
        <p:blipFill rotWithShape="1">
          <a:blip r:embed="rId3">
            <a:alphaModFix/>
          </a:blip>
          <a:srcRect b="53943" l="6212" r="64511" t="11359"/>
          <a:stretch/>
        </p:blipFill>
        <p:spPr>
          <a:xfrm>
            <a:off x="1923950" y="806363"/>
            <a:ext cx="5296123" cy="35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9"/>
          <p:cNvPicPr preferRelativeResize="0"/>
          <p:nvPr/>
        </p:nvPicPr>
        <p:blipFill rotWithShape="1">
          <a:blip r:embed="rId3">
            <a:alphaModFix/>
          </a:blip>
          <a:srcRect b="29861" l="6211" r="58836" t="15776"/>
          <a:stretch/>
        </p:blipFill>
        <p:spPr>
          <a:xfrm>
            <a:off x="2495863" y="533900"/>
            <a:ext cx="4152274" cy="363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9"/>
          <p:cNvPicPr preferRelativeResize="0"/>
          <p:nvPr/>
        </p:nvPicPr>
        <p:blipFill rotWithShape="1">
          <a:blip r:embed="rId3">
            <a:alphaModFix/>
          </a:blip>
          <a:srcRect b="19115" l="6211" r="58836" t="77678"/>
          <a:stretch/>
        </p:blipFill>
        <p:spPr>
          <a:xfrm>
            <a:off x="2495863" y="4395375"/>
            <a:ext cx="4152274" cy="21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/>
          <p:nvPr/>
        </p:nvPicPr>
        <p:blipFill rotWithShape="1">
          <a:blip r:embed="rId3">
            <a:alphaModFix/>
          </a:blip>
          <a:srcRect b="36150" l="6210" r="58659" t="11676"/>
          <a:stretch/>
        </p:blipFill>
        <p:spPr>
          <a:xfrm>
            <a:off x="2553100" y="697512"/>
            <a:ext cx="4037798" cy="337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 rotWithShape="1">
          <a:blip r:embed="rId3">
            <a:alphaModFix/>
          </a:blip>
          <a:srcRect b="19245" l="6210" r="58659" t="77779"/>
          <a:stretch/>
        </p:blipFill>
        <p:spPr>
          <a:xfrm>
            <a:off x="2553100" y="4253694"/>
            <a:ext cx="4037798" cy="19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1"/>
          <p:cNvPicPr preferRelativeResize="0"/>
          <p:nvPr/>
        </p:nvPicPr>
        <p:blipFill rotWithShape="1">
          <a:blip r:embed="rId3">
            <a:alphaModFix/>
          </a:blip>
          <a:srcRect b="36278" l="6211" r="58836" t="11991"/>
          <a:stretch/>
        </p:blipFill>
        <p:spPr>
          <a:xfrm>
            <a:off x="2175775" y="372400"/>
            <a:ext cx="4792450" cy="398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1"/>
          <p:cNvPicPr preferRelativeResize="0"/>
          <p:nvPr/>
        </p:nvPicPr>
        <p:blipFill rotWithShape="1">
          <a:blip r:embed="rId3">
            <a:alphaModFix/>
          </a:blip>
          <a:srcRect b="19338" l="6322" r="58724" t="77495"/>
          <a:stretch/>
        </p:blipFill>
        <p:spPr>
          <a:xfrm>
            <a:off x="2175775" y="4526885"/>
            <a:ext cx="4792450" cy="24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65389" l="5725" r="64824" t="11129"/>
          <a:stretch/>
        </p:blipFill>
        <p:spPr>
          <a:xfrm>
            <a:off x="710720" y="474195"/>
            <a:ext cx="4676976" cy="209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4">
            <a:alphaModFix/>
          </a:blip>
          <a:srcRect b="67061" l="5674" r="65783" t="11870"/>
          <a:stretch/>
        </p:blipFill>
        <p:spPr>
          <a:xfrm>
            <a:off x="3357864" y="2571750"/>
            <a:ext cx="5051813" cy="209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2"/>
          <p:cNvPicPr preferRelativeResize="0"/>
          <p:nvPr/>
        </p:nvPicPr>
        <p:blipFill rotWithShape="1">
          <a:blip r:embed="rId3">
            <a:alphaModFix/>
          </a:blip>
          <a:srcRect b="48599" l="6212" r="59365" t="11681"/>
          <a:stretch/>
        </p:blipFill>
        <p:spPr>
          <a:xfrm>
            <a:off x="2149950" y="546113"/>
            <a:ext cx="4844112" cy="314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2"/>
          <p:cNvPicPr preferRelativeResize="0"/>
          <p:nvPr/>
        </p:nvPicPr>
        <p:blipFill rotWithShape="1">
          <a:blip r:embed="rId3">
            <a:alphaModFix/>
          </a:blip>
          <a:srcRect b="24287" l="6212" r="59365" t="66179"/>
          <a:stretch/>
        </p:blipFill>
        <p:spPr>
          <a:xfrm>
            <a:off x="2149950" y="3842812"/>
            <a:ext cx="4844098" cy="754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634200" y="445025"/>
            <a:ext cx="78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for Statements</a:t>
            </a:r>
            <a:endParaRPr sz="2920"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634200" y="1304950"/>
            <a:ext cx="62493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951ABE"/>
                </a:solidFill>
                <a:latin typeface="Lora"/>
                <a:ea typeface="Lora"/>
                <a:cs typeface="Lora"/>
                <a:sym typeface="Lora"/>
              </a:rPr>
              <a:t>for (statement 1; boolean expression; statement 2)</a:t>
            </a:r>
            <a:endParaRPr sz="2000">
              <a:solidFill>
                <a:srgbClr val="951ABE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8" name="Google Shape;258;p43"/>
          <p:cNvSpPr/>
          <p:nvPr/>
        </p:nvSpPr>
        <p:spPr>
          <a:xfrm>
            <a:off x="1724675" y="1785725"/>
            <a:ext cx="45800" cy="720604"/>
          </a:xfrm>
          <a:custGeom>
            <a:rect b="b" l="l" r="r" t="t"/>
            <a:pathLst>
              <a:path extrusionOk="0" h="12210" w="1221">
                <a:moveTo>
                  <a:pt x="0" y="0"/>
                </a:moveTo>
                <a:cubicBezTo>
                  <a:pt x="0" y="4090"/>
                  <a:pt x="1221" y="8120"/>
                  <a:pt x="1221" y="12210"/>
                </a:cubicBezTo>
              </a:path>
            </a:pathLst>
          </a:custGeom>
          <a:noFill/>
          <a:ln cap="flat" cmpd="sng" w="28575">
            <a:solidFill>
              <a:srgbClr val="F58219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59" name="Google Shape;259;p43"/>
          <p:cNvSpPr/>
          <p:nvPr/>
        </p:nvSpPr>
        <p:spPr>
          <a:xfrm>
            <a:off x="3735950" y="1785725"/>
            <a:ext cx="45800" cy="720604"/>
          </a:xfrm>
          <a:custGeom>
            <a:rect b="b" l="l" r="r" t="t"/>
            <a:pathLst>
              <a:path extrusionOk="0" h="12210" w="1221">
                <a:moveTo>
                  <a:pt x="0" y="0"/>
                </a:moveTo>
                <a:cubicBezTo>
                  <a:pt x="0" y="4090"/>
                  <a:pt x="1221" y="8120"/>
                  <a:pt x="1221" y="12210"/>
                </a:cubicBezTo>
              </a:path>
            </a:pathLst>
          </a:custGeom>
          <a:noFill/>
          <a:ln cap="flat" cmpd="sng" w="28575">
            <a:solidFill>
              <a:srgbClr val="F58219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60" name="Google Shape;260;p43"/>
          <p:cNvSpPr/>
          <p:nvPr/>
        </p:nvSpPr>
        <p:spPr>
          <a:xfrm>
            <a:off x="6089325" y="1785725"/>
            <a:ext cx="45800" cy="720604"/>
          </a:xfrm>
          <a:custGeom>
            <a:rect b="b" l="l" r="r" t="t"/>
            <a:pathLst>
              <a:path extrusionOk="0" h="12210" w="1221">
                <a:moveTo>
                  <a:pt x="0" y="0"/>
                </a:moveTo>
                <a:cubicBezTo>
                  <a:pt x="0" y="4090"/>
                  <a:pt x="1221" y="8120"/>
                  <a:pt x="1221" y="12210"/>
                </a:cubicBezTo>
              </a:path>
            </a:pathLst>
          </a:custGeom>
          <a:noFill/>
          <a:ln cap="flat" cmpd="sng" w="28575">
            <a:solidFill>
              <a:srgbClr val="F58219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261" name="Google Shape;261;p43"/>
          <p:cNvSpPr txBox="1"/>
          <p:nvPr/>
        </p:nvSpPr>
        <p:spPr>
          <a:xfrm>
            <a:off x="556875" y="2571750"/>
            <a:ext cx="2381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Statement</a:t>
            </a:r>
            <a:r>
              <a:rPr b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1 is executed once </a:t>
            </a:r>
            <a:r>
              <a:rPr b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at the beginning of the for loop</a:t>
            </a:r>
            <a:endParaRPr b="1" sz="1600">
              <a:solidFill>
                <a:srgbClr val="F5821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3030375" y="2506325"/>
            <a:ext cx="2143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The boolean expression is evaluated before each time it loops. The for loop will stop once the boolean expression is false</a:t>
            </a:r>
            <a:endParaRPr b="1" sz="1600">
              <a:solidFill>
                <a:srgbClr val="F5821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63" name="Google Shape;263;p43"/>
          <p:cNvSpPr txBox="1"/>
          <p:nvPr/>
        </p:nvSpPr>
        <p:spPr>
          <a:xfrm>
            <a:off x="5548650" y="2571750"/>
            <a:ext cx="225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Statement 3 is executed at the end of each loop</a:t>
            </a:r>
            <a:endParaRPr b="1" sz="1600">
              <a:solidFill>
                <a:srgbClr val="F5821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4"/>
          <p:cNvPicPr preferRelativeResize="0"/>
          <p:nvPr/>
        </p:nvPicPr>
        <p:blipFill rotWithShape="1">
          <a:blip r:embed="rId3">
            <a:alphaModFix/>
          </a:blip>
          <a:srcRect b="60928" l="5856" r="65754" t="11673"/>
          <a:stretch/>
        </p:blipFill>
        <p:spPr>
          <a:xfrm>
            <a:off x="2335913" y="514300"/>
            <a:ext cx="4472174" cy="242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 rotWithShape="1">
          <a:blip r:embed="rId3">
            <a:alphaModFix/>
          </a:blip>
          <a:srcRect b="15461" l="5856" r="65754" t="67910"/>
          <a:stretch/>
        </p:blipFill>
        <p:spPr>
          <a:xfrm>
            <a:off x="2335913" y="3155725"/>
            <a:ext cx="4472174" cy="147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905100" y="1267950"/>
            <a:ext cx="7333800" cy="26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200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Prime factorization</a:t>
            </a:r>
            <a:endParaRPr sz="7200"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4294967295" type="title"/>
          </p:nvPr>
        </p:nvSpPr>
        <p:spPr>
          <a:xfrm>
            <a:off x="844475" y="1117750"/>
            <a:ext cx="38778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Type Casting</a:t>
            </a:r>
            <a:endParaRPr sz="3100"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60133" l="5444" r="65297" t="12154"/>
          <a:stretch/>
        </p:blipFill>
        <p:spPr>
          <a:xfrm>
            <a:off x="844475" y="2082775"/>
            <a:ext cx="4685750" cy="249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b="63539" l="5869" r="65129" t="11550"/>
          <a:stretch/>
        </p:blipFill>
        <p:spPr>
          <a:xfrm>
            <a:off x="3915200" y="660550"/>
            <a:ext cx="4486152" cy="216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60644" l="5901" r="58757" t="11447"/>
          <a:stretch/>
        </p:blipFill>
        <p:spPr>
          <a:xfrm>
            <a:off x="1685475" y="755675"/>
            <a:ext cx="5773027" cy="256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25092" l="5901" r="58757" t="65987"/>
          <a:stretch/>
        </p:blipFill>
        <p:spPr>
          <a:xfrm>
            <a:off x="1685488" y="3568123"/>
            <a:ext cx="5773027" cy="819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63807" l="5547" r="64645" t="12083"/>
          <a:stretch/>
        </p:blipFill>
        <p:spPr>
          <a:xfrm>
            <a:off x="699238" y="1156938"/>
            <a:ext cx="3779712" cy="17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24452" l="5547" r="64645" t="65895"/>
          <a:stretch/>
        </p:blipFill>
        <p:spPr>
          <a:xfrm>
            <a:off x="699250" y="3117471"/>
            <a:ext cx="3779702" cy="68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 rotWithShape="1">
          <a:blip r:embed="rId4">
            <a:alphaModFix/>
          </a:blip>
          <a:srcRect b="60348" l="5757" r="61587" t="11710"/>
          <a:stretch/>
        </p:blipFill>
        <p:spPr>
          <a:xfrm>
            <a:off x="4665063" y="1057288"/>
            <a:ext cx="3779702" cy="181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b="24922" l="5757" r="61587" t="66221"/>
          <a:stretch/>
        </p:blipFill>
        <p:spPr>
          <a:xfrm>
            <a:off x="4665075" y="3117476"/>
            <a:ext cx="3779698" cy="576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4294967295" type="title"/>
          </p:nvPr>
        </p:nvSpPr>
        <p:spPr>
          <a:xfrm>
            <a:off x="4057050" y="1128800"/>
            <a:ext cx="38778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Taking Input</a:t>
            </a:r>
            <a:endParaRPr sz="3100"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65381" l="6581" r="55377" t="17482"/>
          <a:stretch/>
        </p:blipFill>
        <p:spPr>
          <a:xfrm>
            <a:off x="1209125" y="2011326"/>
            <a:ext cx="6725726" cy="1704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9"/>
          <p:cNvCxnSpPr/>
          <p:nvPr/>
        </p:nvCxnSpPr>
        <p:spPr>
          <a:xfrm>
            <a:off x="1274350" y="2364475"/>
            <a:ext cx="2671500" cy="0"/>
          </a:xfrm>
          <a:prstGeom prst="straightConnector1">
            <a:avLst/>
          </a:prstGeom>
          <a:noFill/>
          <a:ln cap="flat" cmpd="sng" w="28575">
            <a:solidFill>
              <a:srgbClr val="F582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9"/>
          <p:cNvCxnSpPr/>
          <p:nvPr/>
        </p:nvCxnSpPr>
        <p:spPr>
          <a:xfrm>
            <a:off x="2149525" y="3562075"/>
            <a:ext cx="4621500" cy="15300"/>
          </a:xfrm>
          <a:prstGeom prst="straightConnector1">
            <a:avLst/>
          </a:prstGeom>
          <a:noFill/>
          <a:ln cap="flat" cmpd="sng" w="28575">
            <a:solidFill>
              <a:srgbClr val="F582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9"/>
          <p:cNvSpPr/>
          <p:nvPr/>
        </p:nvSpPr>
        <p:spPr>
          <a:xfrm rot="1573308">
            <a:off x="808160" y="1211583"/>
            <a:ext cx="544301" cy="871527"/>
          </a:xfrm>
          <a:custGeom>
            <a:rect b="b" l="l" r="r" t="t"/>
            <a:pathLst>
              <a:path extrusionOk="0" h="36849" w="24104">
                <a:moveTo>
                  <a:pt x="24104" y="36849"/>
                </a:moveTo>
                <a:cubicBezTo>
                  <a:pt x="18511" y="35450"/>
                  <a:pt x="12990" y="33761"/>
                  <a:pt x="7522" y="31936"/>
                </a:cubicBezTo>
                <a:cubicBezTo>
                  <a:pt x="2656" y="30312"/>
                  <a:pt x="878" y="23503"/>
                  <a:pt x="153" y="18424"/>
                </a:cubicBezTo>
                <a:cubicBezTo>
                  <a:pt x="-1075" y="9826"/>
                  <a:pt x="10809" y="3884"/>
                  <a:pt x="18577" y="0"/>
                </a:cubicBezTo>
              </a:path>
            </a:pathLst>
          </a:custGeom>
          <a:noFill/>
          <a:ln cap="flat" cmpd="sng" w="28575">
            <a:solidFill>
              <a:srgbClr val="F58219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98" name="Google Shape;98;p19"/>
          <p:cNvSpPr txBox="1"/>
          <p:nvPr/>
        </p:nvSpPr>
        <p:spPr>
          <a:xfrm>
            <a:off x="1443825" y="1059400"/>
            <a:ext cx="290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Import statement</a:t>
            </a:r>
            <a:endParaRPr b="1" sz="2000">
              <a:solidFill>
                <a:srgbClr val="F5821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2318425" y="3684900"/>
            <a:ext cx="429900" cy="429900"/>
          </a:xfrm>
          <a:custGeom>
            <a:rect b="b" l="l" r="r" t="t"/>
            <a:pathLst>
              <a:path extrusionOk="0" h="17196" w="17196">
                <a:moveTo>
                  <a:pt x="0" y="0"/>
                </a:moveTo>
                <a:cubicBezTo>
                  <a:pt x="0" y="8106"/>
                  <a:pt x="9090" y="17196"/>
                  <a:pt x="17196" y="17196"/>
                </a:cubicBezTo>
              </a:path>
            </a:pathLst>
          </a:custGeom>
          <a:noFill/>
          <a:ln cap="flat" cmpd="sng" w="28575">
            <a:solidFill>
              <a:srgbClr val="F58219"/>
            </a:solidFill>
            <a:prstDash val="solid"/>
            <a:round/>
            <a:headEnd len="med" w="med" type="triangle"/>
            <a:tailEnd len="med" w="med" type="none"/>
          </a:ln>
        </p:spPr>
      </p:sp>
      <p:sp>
        <p:nvSpPr>
          <p:cNvPr id="100" name="Google Shape;100;p19"/>
          <p:cNvSpPr txBox="1"/>
          <p:nvPr/>
        </p:nvSpPr>
        <p:spPr>
          <a:xfrm>
            <a:off x="2739225" y="3878800"/>
            <a:ext cx="387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5821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Scanner variable declaration</a:t>
            </a:r>
            <a:endParaRPr b="1" sz="2000">
              <a:solidFill>
                <a:srgbClr val="F58219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26359" l="6615" r="12713" t="17158"/>
          <a:stretch/>
        </p:blipFill>
        <p:spPr>
          <a:xfrm>
            <a:off x="283275" y="303613"/>
            <a:ext cx="8577451" cy="33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4">
            <a:alphaModFix/>
          </a:blip>
          <a:srcRect b="21194" l="6379" r="48787" t="65671"/>
          <a:stretch/>
        </p:blipFill>
        <p:spPr>
          <a:xfrm>
            <a:off x="283275" y="3821363"/>
            <a:ext cx="6180648" cy="101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57138" l="6082" r="60896" t="12398"/>
          <a:stretch/>
        </p:blipFill>
        <p:spPr>
          <a:xfrm>
            <a:off x="1155800" y="960200"/>
            <a:ext cx="6832402" cy="354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4294967295" type="title"/>
          </p:nvPr>
        </p:nvSpPr>
        <p:spPr>
          <a:xfrm>
            <a:off x="3110200" y="637788"/>
            <a:ext cx="48780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>
                <a:solidFill>
                  <a:srgbClr val="7CC644"/>
                </a:solidFill>
                <a:latin typeface="Roboto Slab"/>
                <a:ea typeface="Roboto Slab"/>
                <a:cs typeface="Roboto Slab"/>
                <a:sym typeface="Roboto Slab"/>
              </a:rPr>
              <a:t>Working with Scanners</a:t>
            </a:r>
            <a:endParaRPr sz="2720">
              <a:solidFill>
                <a:srgbClr val="7CC6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